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320" r:id="rId2"/>
    <p:sldId id="321" r:id="rId3"/>
    <p:sldId id="322" r:id="rId4"/>
    <p:sldId id="323" r:id="rId5"/>
    <p:sldId id="324" r:id="rId6"/>
    <p:sldId id="339" r:id="rId7"/>
    <p:sldId id="336" r:id="rId8"/>
    <p:sldId id="340" r:id="rId9"/>
    <p:sldId id="326" r:id="rId10"/>
    <p:sldId id="329" r:id="rId11"/>
    <p:sldId id="330" r:id="rId12"/>
    <p:sldId id="341" r:id="rId13"/>
    <p:sldId id="332" r:id="rId14"/>
    <p:sldId id="333" r:id="rId15"/>
    <p:sldId id="343" r:id="rId16"/>
    <p:sldId id="344" r:id="rId17"/>
    <p:sldId id="345" r:id="rId18"/>
    <p:sldId id="346" r:id="rId19"/>
    <p:sldId id="348" r:id="rId20"/>
    <p:sldId id="347" r:id="rId21"/>
    <p:sldId id="349" r:id="rId22"/>
    <p:sldId id="350" r:id="rId23"/>
    <p:sldId id="351" r:id="rId24"/>
    <p:sldId id="352" r:id="rId25"/>
    <p:sldId id="353" r:id="rId26"/>
    <p:sldId id="354" r:id="rId27"/>
    <p:sldId id="355" r:id="rId28"/>
    <p:sldId id="257" r:id="rId29"/>
    <p:sldId id="328" r:id="rId30"/>
    <p:sldId id="264" r:id="rId31"/>
    <p:sldId id="259" r:id="rId32"/>
    <p:sldId id="258" r:id="rId33"/>
    <p:sldId id="265" r:id="rId34"/>
    <p:sldId id="266" r:id="rId35"/>
    <p:sldId id="260" r:id="rId36"/>
    <p:sldId id="262" r:id="rId37"/>
    <p:sldId id="263" r:id="rId38"/>
    <p:sldId id="272" r:id="rId39"/>
    <p:sldId id="261" r:id="rId40"/>
    <p:sldId id="267" r:id="rId41"/>
    <p:sldId id="268" r:id="rId42"/>
    <p:sldId id="269" r:id="rId43"/>
    <p:sldId id="270" r:id="rId44"/>
    <p:sldId id="271" r:id="rId45"/>
    <p:sldId id="356" r:id="rId4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35" autoAdjust="0"/>
    <p:restoredTop sz="86333" autoAdjust="0"/>
  </p:normalViewPr>
  <p:slideViewPr>
    <p:cSldViewPr>
      <p:cViewPr varScale="1">
        <p:scale>
          <a:sx n="74" d="100"/>
          <a:sy n="74" d="100"/>
        </p:scale>
        <p:origin x="1133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325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19A6D310-002C-428A-A88A-30C9CBF6A68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870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C28-3C1D-4D72-B41B-3909FFD223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643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C28-3C1D-4D72-B41B-3909FFD223C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8454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C28-3C1D-4D72-B41B-3909FFD223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578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C28-3C1D-4D72-B41B-3909FFD223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130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C28-3C1D-4D72-B41B-3909FFD223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30549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95C28-3C1D-4D72-B41B-3909FFD223C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3592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79EFA-24C8-4BF5-A6F4-37493DA5C8C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8112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5327D-BF95-4125-8DA9-65DC3A916A2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157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505D-24EA-4CBA-A5DD-1BF2857624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4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6CE89-5C61-462D-9A2B-C89F902B411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631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7861D-E17E-49C2-8C63-6CAD0A190F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84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7581F-6F28-4237-A52C-11452BD5635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7981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5094-6842-43C3-BFCA-022CD25DB96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8393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CD9F9-B5F5-4B52-B5FC-DF083F15BE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054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A0A8A-5E0B-4C76-AB45-41054143EB0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928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0517-9D16-4BB2-B2E3-A105595E4D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166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2295C28-3C1D-4D72-B41B-3909FFD223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2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b="1" dirty="0"/>
              <a:t>M</a:t>
            </a:r>
            <a:r>
              <a:rPr lang="sr-Latn-CS" sz="6000" b="1" dirty="0"/>
              <a:t>otorni sistem </a:t>
            </a:r>
            <a:endParaRPr lang="sr-Latn-R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Aleksandar</a:t>
            </a:r>
            <a:r>
              <a:rPr lang="en-US" sz="3600" dirty="0" smtClean="0"/>
              <a:t> </a:t>
            </a:r>
            <a:r>
              <a:rPr lang="en-US" sz="3600" dirty="0" err="1" smtClean="0"/>
              <a:t>Gavrilovi</a:t>
            </a:r>
            <a:r>
              <a:rPr lang="sr-Latn-RS" sz="3600" dirty="0"/>
              <a:t>ć</a:t>
            </a:r>
          </a:p>
        </p:txBody>
      </p:sp>
    </p:spTree>
    <p:extLst>
      <p:ext uri="{BB962C8B-B14F-4D97-AF65-F5344CB8AC3E}">
        <p14:creationId xmlns:p14="http://schemas.microsoft.com/office/powerpoint/2010/main" val="319257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87"/>
    </mc:Choice>
    <mc:Fallback xmlns="">
      <p:transition spd="slow" advTm="648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609600" y="902596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sr-Latn-CS" sz="4000" dirty="0">
                <a:solidFill>
                  <a:schemeClr val="tx2"/>
                </a:solidFill>
                <a:latin typeface="+mj-lt"/>
              </a:rPr>
              <a:t>Ispitivanje funkcije motornog sistema</a:t>
            </a:r>
            <a:endParaRPr lang="en-US" sz="4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990600" y="28194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/>
            </a:pPr>
            <a:r>
              <a:rPr lang="sr-Latn-CS" sz="2400" dirty="0">
                <a:latin typeface="+mn-lt"/>
              </a:rPr>
              <a:t>Pokretljivost u svim zglobovima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sr-Latn-CS" sz="2400" dirty="0">
                <a:latin typeface="+mn-lt"/>
              </a:rPr>
              <a:t>- U zglobu ručja, lakta, ramena, kuka, kolena, stopala 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/>
            </a:pPr>
            <a:r>
              <a:rPr lang="sr-Latn-CS" sz="2400" dirty="0">
                <a:latin typeface="+mn-lt"/>
              </a:rPr>
              <a:t>Ispitivanje grube motorne snage mišića po grupama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830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099"/>
    </mc:Choice>
    <mc:Fallback xmlns="">
      <p:transition spd="slow" advTm="3309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8382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4000" dirty="0" smtClean="0"/>
              <a:t>Oštećenje centralnog moto neurona</a:t>
            </a:r>
            <a:endParaRPr lang="en-US" sz="4000" dirty="0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Pareze ili paralize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Povišen mišićni tonus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Pojačani mišićni refleksi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Patološki refleksi</a:t>
            </a:r>
            <a:endParaRPr lang="en-US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547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074"/>
    </mc:Choice>
    <mc:Fallback xmlns="">
      <p:transition spd="slow" advTm="46074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sr-Latn-RS" dirty="0" smtClean="0"/>
          </a:p>
          <a:p>
            <a:r>
              <a:rPr lang="en-US" dirty="0" err="1"/>
              <a:t>Glavni</a:t>
            </a:r>
            <a:r>
              <a:rPr lang="en-US" dirty="0"/>
              <a:t> </a:t>
            </a:r>
            <a:r>
              <a:rPr lang="sr-Latn-RS" dirty="0"/>
              <a:t>završni put CNSa</a:t>
            </a:r>
            <a:endParaRPr lang="sr-Latn-RS" dirty="0" smtClean="0"/>
          </a:p>
          <a:p>
            <a:r>
              <a:rPr lang="sr-Latn-RS" dirty="0" smtClean="0"/>
              <a:t>Alfa moto neuroni u moždanom stablu i kičmenoj moždini</a:t>
            </a:r>
          </a:p>
          <a:p>
            <a:r>
              <a:rPr lang="sr-Latn-RS" dirty="0" smtClean="0"/>
              <a:t>Kranijalni nervi (poprečno prugasti mišići)</a:t>
            </a:r>
          </a:p>
          <a:p>
            <a:r>
              <a:rPr lang="sr-Latn-RS" dirty="0" smtClean="0"/>
              <a:t>Motorna jedinica</a:t>
            </a:r>
          </a:p>
          <a:p>
            <a:r>
              <a:rPr lang="sr-Latn-RS" dirty="0" smtClean="0"/>
              <a:t>Gama motorni neuroni</a:t>
            </a:r>
          </a:p>
          <a:p>
            <a:r>
              <a:rPr lang="sr-Latn-RS" dirty="0" smtClean="0"/>
              <a:t>interneuroni</a:t>
            </a:r>
            <a:endParaRPr lang="sr-Latn-R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Latn-CS" dirty="0" smtClean="0"/>
              <a:t>Periferni motorni neuron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8574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950"/>
    </mc:Choice>
    <mc:Fallback xmlns="">
      <p:transition spd="slow" advTm="6695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latin typeface="Comic Sans MS" pitchFamily="66" charset="0"/>
            </a:endParaRPr>
          </a:p>
        </p:txBody>
      </p:sp>
      <p:pic>
        <p:nvPicPr>
          <p:cNvPr id="4813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7800" y="-533400"/>
            <a:ext cx="6781800" cy="7848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10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45"/>
    </mc:Choice>
    <mc:Fallback xmlns="">
      <p:transition spd="slow" advTm="15945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9906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4000" dirty="0" smtClean="0"/>
              <a:t>Oštećenje perifernog moto neurona</a:t>
            </a:r>
            <a:endParaRPr lang="en-US" sz="4000" dirty="0" smtClean="0"/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2590800"/>
            <a:ext cx="6798736" cy="3444997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Hipotrofije, atrofije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Fascikulacije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Hipotonija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hiporefleksija</a:t>
            </a:r>
            <a:endParaRPr lang="en-US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309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60"/>
    </mc:Choice>
    <mc:Fallback xmlns="">
      <p:transition spd="slow" advTm="2016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RS" dirty="0" smtClean="0"/>
              <a:t>Mišićni r</a:t>
            </a:r>
            <a:r>
              <a:rPr lang="sr-Latn-CS" dirty="0" smtClean="0"/>
              <a:t>efleksi</a:t>
            </a:r>
            <a:endParaRPr lang="en-US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latin typeface="+mj-lt"/>
              </a:rPr>
              <a:t>Odgovori na draži bez uticaja volje</a:t>
            </a:r>
          </a:p>
          <a:p>
            <a:pPr eaLnBrk="1" hangingPunct="1"/>
            <a:r>
              <a:rPr lang="sr-Latn-CS" dirty="0" smtClean="0">
                <a:latin typeface="+mj-lt"/>
              </a:rPr>
              <a:t>Uvek isti odgovor na istu draž</a:t>
            </a:r>
          </a:p>
          <a:p>
            <a:pPr eaLnBrk="1" hangingPunct="1"/>
            <a:endParaRPr lang="sr-Latn-CS" dirty="0" smtClean="0">
              <a:latin typeface="+mj-lt"/>
            </a:endParaRPr>
          </a:p>
          <a:p>
            <a:pPr eaLnBrk="1" hangingPunct="1"/>
            <a:r>
              <a:rPr lang="sr-Latn-CS" dirty="0" smtClean="0">
                <a:latin typeface="+mj-lt"/>
              </a:rPr>
              <a:t>Pomažu - prilagođavanju organizma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dirty="0" smtClean="0">
                <a:latin typeface="+mj-lt"/>
              </a:rPr>
              <a:t>                 okruženju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dirty="0" smtClean="0">
                <a:latin typeface="+mj-lt"/>
              </a:rPr>
              <a:t>               - koordinaciji funkcija pojedinih organa ili delova tela</a:t>
            </a:r>
            <a:endParaRPr lang="en-US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054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50"/>
    </mc:Choice>
    <mc:Fallback xmlns="">
      <p:transition spd="slow" advTm="1755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latin typeface="Comic Sans MS" pitchFamily="66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Učestvuju u regulaciji :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- mišićnog tonusa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- vazokonstrikcije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- vazodilatacije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- disanja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- održavanja ravnoteže</a:t>
            </a:r>
            <a:endParaRPr lang="en-US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528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31"/>
    </mc:Choice>
    <mc:Fallback xmlns="">
      <p:transition spd="slow" advTm="1013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Refleksni luk</a:t>
            </a:r>
            <a:endParaRPr lang="en-US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3048000"/>
            <a:ext cx="8229600" cy="4114800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Aferentna vlakna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Refleksni centar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Eferentna vlakna</a:t>
            </a:r>
            <a:endParaRPr lang="en-US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35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155"/>
    </mc:Choice>
    <mc:Fallback xmlns="">
      <p:transition spd="slow" advTm="22155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latin typeface="Comic Sans MS" pitchFamily="66" charset="0"/>
            </a:endParaRPr>
          </a:p>
        </p:txBody>
      </p:sp>
      <p:pic>
        <p:nvPicPr>
          <p:cNvPr id="2560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-304800"/>
            <a:ext cx="7704138" cy="838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06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99"/>
    </mc:Choice>
    <mc:Fallback xmlns="">
      <p:transition spd="slow" advTm="8899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mtClean="0">
                <a:latin typeface="Comic Sans MS" pitchFamily="66" charset="0"/>
              </a:rPr>
              <a:t>Mišićni refleksi</a:t>
            </a:r>
            <a:endParaRPr lang="en-US" smtClean="0">
              <a:latin typeface="Comic Sans MS" pitchFamily="66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176008" y="3375331"/>
            <a:ext cx="6798736" cy="2568269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Proprioceptivni (receptor i efektor u istom organu)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Fiziološka osnova – refleksna kontrakcija mišića na istezanje</a:t>
            </a:r>
            <a:endParaRPr lang="en-US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9503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051"/>
    </mc:Choice>
    <mc:Fallback xmlns="">
      <p:transition spd="slow" advTm="6405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Motorni sistem</a:t>
            </a:r>
            <a:endParaRPr lang="en-US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1150322" y="3048000"/>
            <a:ext cx="6798736" cy="3444997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Pokreće telo i pojedine delove tela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Održava ravnotežu nasuprot sili zemljine teže i drugim spoljnim silama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Svi ovi pokreti vrše se energijom kontrakcije poprečno prugastih mišića</a:t>
            </a:r>
          </a:p>
        </p:txBody>
      </p:sp>
    </p:spTree>
    <p:extLst>
      <p:ext uri="{BB962C8B-B14F-4D97-AF65-F5344CB8AC3E}">
        <p14:creationId xmlns:p14="http://schemas.microsoft.com/office/powerpoint/2010/main" val="250406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69"/>
    </mc:Choice>
    <mc:Fallback xmlns="">
      <p:transition spd="slow" advTm="14969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Refleksi</a:t>
            </a:r>
            <a:endParaRPr lang="en-US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Fiziološki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     - pojačani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     - oslabljeni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     - ugašeni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Patološki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     - prisutni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     - odsutni</a:t>
            </a:r>
            <a:endParaRPr lang="en-US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142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06"/>
    </mc:Choice>
    <mc:Fallback xmlns="">
      <p:transition spd="slow" advTm="11206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smtClean="0">
                <a:latin typeface="Comic Sans MS" pitchFamily="66" charset="0"/>
              </a:rPr>
              <a:t>Mišićni refleksi</a:t>
            </a:r>
            <a:endParaRPr lang="en-US" smtClean="0">
              <a:latin typeface="Comic Sans MS" pitchFamily="66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sr-Latn-CS" dirty="0" smtClean="0">
                <a:solidFill>
                  <a:schemeClr val="tx1"/>
                </a:solidFill>
                <a:latin typeface="+mj-lt"/>
              </a:rPr>
              <a:t>Refleks masetera (n.V-pons-n.V)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Latn-CS" dirty="0" smtClean="0">
              <a:solidFill>
                <a:schemeClr val="tx1"/>
              </a:solidFill>
              <a:latin typeface="+mj-lt"/>
            </a:endParaRPr>
          </a:p>
          <a:p>
            <a:pPr eaLnBrk="1" hangingPunct="1">
              <a:defRPr/>
            </a:pPr>
            <a:r>
              <a:rPr lang="sr-Latn-CS" dirty="0" smtClean="0">
                <a:solidFill>
                  <a:schemeClr val="tx1"/>
                </a:solidFill>
                <a:latin typeface="+mj-lt"/>
              </a:rPr>
              <a:t>Brahioradijalni refleks (n. radijalis- VII-VIII cervikalni segment- n. radijalis)</a:t>
            </a:r>
          </a:p>
          <a:p>
            <a:pPr eaLnBrk="1" hangingPunct="1">
              <a:defRPr/>
            </a:pPr>
            <a:r>
              <a:rPr lang="sr-Latn-CS" dirty="0" smtClean="0">
                <a:solidFill>
                  <a:schemeClr val="tx1"/>
                </a:solidFill>
                <a:latin typeface="+mj-lt"/>
              </a:rPr>
              <a:t>Refleks bicepsa (n. musculocutaneus- V-VI cervikalni segment- n. musculocutaneus)</a:t>
            </a:r>
          </a:p>
          <a:p>
            <a:pPr eaLnBrk="1" hangingPunct="1">
              <a:defRPr/>
            </a:pPr>
            <a:r>
              <a:rPr lang="sr-Latn-CS" dirty="0" smtClean="0">
                <a:solidFill>
                  <a:schemeClr val="tx1"/>
                </a:solidFill>
                <a:latin typeface="+mj-lt"/>
              </a:rPr>
              <a:t>Refleks tricepsa (n. Radijalis- VI-VII cervikalni segment- n. radijalis)</a:t>
            </a:r>
            <a:endParaRPr lang="en-US" dirty="0" smtClean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7035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200"/>
    </mc:Choice>
    <mc:Fallback xmlns="">
      <p:transition spd="slow" advTm="232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latin typeface="Comic Sans MS" pitchFamily="66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1176865" y="2895600"/>
            <a:ext cx="6798736" cy="3444997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solidFill>
                  <a:schemeClr val="hlink"/>
                </a:solidFill>
                <a:latin typeface="+mj-lt"/>
              </a:rPr>
              <a:t>Refleks kvadricepsa (patelarni)</a:t>
            </a:r>
            <a:r>
              <a:rPr lang="sr-Latn-CS" dirty="0" smtClean="0">
                <a:latin typeface="+mj-lt"/>
              </a:rPr>
              <a:t>- n.femoralis- II-IV lumbalni segment- n. Femoralis</a:t>
            </a:r>
          </a:p>
          <a:p>
            <a:pPr eaLnBrk="1" hangingPunct="1">
              <a:defRPr/>
            </a:pPr>
            <a:r>
              <a:rPr lang="sr-Latn-CS" dirty="0" smtClean="0">
                <a:solidFill>
                  <a:schemeClr val="hlink"/>
                </a:solidFill>
                <a:latin typeface="+mj-lt"/>
              </a:rPr>
              <a:t>Refleks tricepsa potkolenice (Ahilov)</a:t>
            </a:r>
            <a:r>
              <a:rPr lang="sr-Latn-CS" dirty="0" smtClean="0">
                <a:latin typeface="+mj-lt"/>
              </a:rPr>
              <a:t>- n.tibijalis- I-II sakralni segment- n.tibijalis</a:t>
            </a:r>
            <a:endParaRPr lang="en-US" dirty="0" smtClean="0">
              <a:solidFill>
                <a:schemeClr val="hlin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5995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18"/>
    </mc:Choice>
    <mc:Fallback xmlns="">
      <p:transition spd="slow" advTm="13118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latin typeface="Comic Sans MS" pitchFamily="66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>
                <a:latin typeface="+mj-lt"/>
              </a:rPr>
              <a:t>Oslabljeni- hiporefleksija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800" dirty="0" smtClean="0">
                <a:latin typeface="+mj-lt"/>
              </a:rPr>
              <a:t>Ugašeni- arefleksija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800" dirty="0" smtClean="0">
                <a:latin typeface="+mj-lt"/>
              </a:rPr>
              <a:t>     - oštećenje refleksnog luka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800" dirty="0" smtClean="0">
                <a:latin typeface="+mj-lt"/>
              </a:rPr>
              <a:t>     - oštećenje mišića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800" dirty="0" smtClean="0">
                <a:latin typeface="+mj-lt"/>
              </a:rPr>
              <a:t>     - koma, šok, narkoza, teška iscrpljenost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800" dirty="0" smtClean="0">
                <a:latin typeface="+mj-lt"/>
              </a:rPr>
              <a:t>     - ankiloze zglobova, kontrakture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800" dirty="0" smtClean="0">
                <a:latin typeface="+mj-lt"/>
              </a:rPr>
              <a:t>     - oboljenja malog mozga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Latn-CS" sz="2800" dirty="0" smtClean="0">
                <a:latin typeface="+mj-lt"/>
              </a:rPr>
              <a:t>     - procesi u zadnjoj fosi (kompresija na spinalne korenove)</a:t>
            </a:r>
            <a:endParaRPr lang="en-US" sz="2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91332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05"/>
    </mc:Choice>
    <mc:Fallback xmlns="">
      <p:transition spd="slow" advTm="51105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latin typeface="Comic Sans MS" pitchFamily="66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905000"/>
            <a:ext cx="8229600" cy="5638800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Pojačani- hiperrefleksija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Snižen refleksni prag, skraćeno latentno vreme, produžena amplituda pokreta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    - oštećenje piramidnog puta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    - rani stadijum polineuritisa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    - tetanus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    - trovanje strihninom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    - neurotičari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klonus</a:t>
            </a:r>
            <a:endParaRPr lang="en-US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420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08"/>
    </mc:Choice>
    <mc:Fallback xmlns="">
      <p:transition spd="slow" advTm="24008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Posturalni refleksi</a:t>
            </a:r>
            <a:endParaRPr lang="en-US" dirty="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Značaj u vertikalizaciji bolesnika</a:t>
            </a:r>
          </a:p>
          <a:p>
            <a:pPr eaLnBrk="1" hangingPunct="1">
              <a:buFontTx/>
              <a:buChar char="-"/>
              <a:defRPr/>
            </a:pPr>
            <a:r>
              <a:rPr lang="sr-Latn-CS" dirty="0" smtClean="0">
                <a:latin typeface="+mj-lt"/>
              </a:rPr>
              <a:t>vestibularni aparat (receptori labirinta) i jedra n. vestibularisa</a:t>
            </a:r>
          </a:p>
          <a:p>
            <a:pPr eaLnBrk="1" hangingPunct="1">
              <a:buFontTx/>
              <a:buChar char="-"/>
              <a:defRPr/>
            </a:pPr>
            <a:r>
              <a:rPr lang="sr-Latn-CS" dirty="0" smtClean="0">
                <a:latin typeface="+mj-lt"/>
              </a:rPr>
              <a:t>Impulsi iz mišića i zglobova vrata</a:t>
            </a:r>
          </a:p>
          <a:p>
            <a:pPr eaLnBrk="1" hangingPunct="1">
              <a:buFontTx/>
              <a:buChar char="-"/>
              <a:defRPr/>
            </a:pPr>
            <a:r>
              <a:rPr lang="sr-Latn-CS" dirty="0" smtClean="0">
                <a:latin typeface="+mj-lt"/>
              </a:rPr>
              <a:t>Trupa</a:t>
            </a:r>
          </a:p>
          <a:p>
            <a:pPr eaLnBrk="1" hangingPunct="1">
              <a:buFontTx/>
              <a:buChar char="-"/>
              <a:defRPr/>
            </a:pPr>
            <a:r>
              <a:rPr lang="sr-Latn-CS" dirty="0" smtClean="0">
                <a:latin typeface="+mj-lt"/>
              </a:rPr>
              <a:t>Ekstremiteta</a:t>
            </a:r>
          </a:p>
          <a:p>
            <a:pPr eaLnBrk="1" hangingPunct="1">
              <a:buFontTx/>
              <a:buChar char="-"/>
              <a:defRPr/>
            </a:pPr>
            <a:r>
              <a:rPr lang="sr-Latn-CS" dirty="0" smtClean="0">
                <a:latin typeface="+mj-lt"/>
              </a:rPr>
              <a:t>Retine </a:t>
            </a:r>
            <a:endParaRPr lang="en-US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9018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131"/>
    </mc:Choice>
    <mc:Fallback xmlns="">
      <p:transition spd="slow" advTm="18131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Posturalni refleksi</a:t>
            </a:r>
            <a:endParaRPr lang="en-US" dirty="0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732034" y="2971800"/>
            <a:ext cx="8382000" cy="5029200"/>
          </a:xfrm>
        </p:spPr>
        <p:txBody>
          <a:bodyPr/>
          <a:lstStyle/>
          <a:p>
            <a:pPr eaLnBrk="1" hangingPunct="1"/>
            <a:r>
              <a:rPr lang="sr-Latn-CS" dirty="0" smtClean="0">
                <a:latin typeface="+mj-lt"/>
              </a:rPr>
              <a:t>Landauov refleks- procenjivanje psihomotornog razvoja deteta)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dirty="0" smtClean="0">
                <a:latin typeface="+mj-lt"/>
              </a:rPr>
              <a:t> - novorođenče potrbuške na dlan ispitivača, ekstenzija vrata i polulučno savijanje kičme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dirty="0" smtClean="0">
                <a:latin typeface="+mj-lt"/>
              </a:rPr>
              <a:t>  - pritisak na glavu i vrat dovodi do fleksije nogu u kukovima</a:t>
            </a:r>
          </a:p>
          <a:p>
            <a:pPr eaLnBrk="1" hangingPunct="1"/>
            <a:r>
              <a:rPr lang="sr-Latn-CS" dirty="0" smtClean="0">
                <a:latin typeface="+mj-lt"/>
              </a:rPr>
              <a:t>Hipotonično dete nije u stanju da to izvede </a:t>
            </a:r>
          </a:p>
        </p:txBody>
      </p:sp>
    </p:spTree>
    <p:extLst>
      <p:ext uri="{BB962C8B-B14F-4D97-AF65-F5344CB8AC3E}">
        <p14:creationId xmlns:p14="http://schemas.microsoft.com/office/powerpoint/2010/main" val="106045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178"/>
    </mc:Choice>
    <mc:Fallback xmlns="">
      <p:transition spd="slow" advTm="27178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latin typeface="Comic Sans MS" pitchFamily="66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sr-Latn-CS" sz="2800" dirty="0" smtClean="0">
                <a:latin typeface="+mj-lt"/>
              </a:rPr>
              <a:t>Tonički refleksi vrata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2800" dirty="0" smtClean="0">
                <a:latin typeface="+mj-lt"/>
              </a:rPr>
              <a:t> - fiziološka pojava u ranom detinjstvu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2800" dirty="0" smtClean="0">
                <a:latin typeface="+mj-lt"/>
              </a:rPr>
              <a:t> - kod odraslih patološki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sr-Latn-CS" sz="2800" dirty="0" smtClean="0">
              <a:latin typeface="+mj-lt"/>
            </a:endParaRP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sr-Latn-CS" sz="2800" dirty="0" smtClean="0">
                <a:latin typeface="+mj-lt"/>
              </a:rPr>
              <a:t>Okretanje glave u stranu - ekstenzija ruke i noge na strani na koju je okrenuto lice a fleksija na suprotnoj strani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sr-Latn-CS" sz="2800" dirty="0" smtClean="0">
                <a:latin typeface="+mj-lt"/>
              </a:rPr>
              <a:t>Fleksija glave dovodi do fleksije ruku i ekstenzije nogu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sr-Latn-CS" sz="2800" dirty="0" smtClean="0">
                <a:latin typeface="+mj-lt"/>
              </a:rPr>
              <a:t>Ekstenzija glave dovodi do ekstenzije ruku i fleksije nogu</a:t>
            </a:r>
            <a:endParaRPr lang="en-US" sz="28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206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063"/>
    </mc:Choice>
    <mc:Fallback xmlns="">
      <p:transition spd="slow" advTm="26063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Mišićni tonus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819400"/>
            <a:ext cx="9144000" cy="4495800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Normalno mišići pružaju otpor na pasivno istezanje</a:t>
            </a:r>
            <a:endParaRPr lang="en-US" dirty="0" smtClean="0">
              <a:latin typeface="+mj-lt"/>
            </a:endParaRPr>
          </a:p>
          <a:p>
            <a:pPr eaLnBrk="1" hangingPunct="1">
              <a:defRPr/>
            </a:pPr>
            <a:endParaRPr lang="en-US" dirty="0" smtClean="0">
              <a:latin typeface="+mj-lt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dirty="0" err="1" smtClean="0">
                <a:latin typeface="+mj-lt"/>
              </a:rPr>
              <a:t>Definicija</a:t>
            </a:r>
            <a:endParaRPr lang="sr-Latn-CS" dirty="0" smtClean="0">
              <a:latin typeface="+mj-lt"/>
            </a:endParaRP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Mišićna zategnutost u stanju mirovanja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Otpor u mišićima pri pasivnim pokretima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71"/>
    </mc:Choice>
    <mc:Fallback xmlns="">
      <p:transition spd="slow" advTm="16971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latin typeface="Comic Sans MS" pitchFamily="66" charset="0"/>
            </a:endParaRPr>
          </a:p>
        </p:txBody>
      </p:sp>
      <p:pic>
        <p:nvPicPr>
          <p:cNvPr id="4403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97025" y="-381000"/>
            <a:ext cx="6243638" cy="807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55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95"/>
    </mc:Choice>
    <mc:Fallback xmlns="">
      <p:transition spd="slow" advTm="509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latin typeface="Comic Sans MS" pitchFamily="66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Razne vrste pokreta- nezavisni od svesti ili pod uticajem volje</a:t>
            </a:r>
            <a:endParaRPr lang="en-US" dirty="0" smtClean="0">
              <a:latin typeface="+mj-lt"/>
            </a:endParaRP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Jackson1931. godine - tri nivoa CNS odgovorna za pokrete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  - prednji rogovi kičmene moždine ili moždano stablo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  - motorni centri kore mozga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  - prefrontalni režnjevi (“organ uma”)</a:t>
            </a:r>
            <a:endParaRPr lang="en-US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644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096"/>
    </mc:Choice>
    <mc:Fallback xmlns="">
      <p:transition spd="slow" advTm="24096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latin typeface="Comic Sans MS" pitchFamily="66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202551" y="3124200"/>
            <a:ext cx="6798736" cy="3444997"/>
          </a:xfrm>
        </p:spPr>
        <p:txBody>
          <a:bodyPr/>
          <a:lstStyle/>
          <a:p>
            <a:pPr eaLnBrk="1" hangingPunct="1"/>
            <a:r>
              <a:rPr lang="sr-Latn-CS" dirty="0" smtClean="0">
                <a:latin typeface="+mj-lt"/>
              </a:rPr>
              <a:t>Održava mišiće u određenom položaju</a:t>
            </a:r>
          </a:p>
          <a:p>
            <a:pPr eaLnBrk="1" hangingPunct="1"/>
            <a:r>
              <a:rPr lang="sr-Latn-CS" dirty="0" smtClean="0">
                <a:latin typeface="+mj-lt"/>
              </a:rPr>
              <a:t>Opire se promenama dužine</a:t>
            </a:r>
          </a:p>
          <a:p>
            <a:pPr eaLnBrk="1" hangingPunct="1"/>
            <a:r>
              <a:rPr lang="sr-Latn-CS" dirty="0" smtClean="0">
                <a:latin typeface="+mj-lt"/>
              </a:rPr>
              <a:t>Odražava spremnost za brzu kontrakciju i dekontrakciju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dirty="0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56"/>
    </mc:Choice>
    <mc:Fallback xmlns="">
      <p:transition spd="slow" advTm="9056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latin typeface="Comic Sans MS" pitchFamily="66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sr-Latn-CS" dirty="0" smtClean="0">
                <a:solidFill>
                  <a:schemeClr val="tx1"/>
                </a:solidFill>
                <a:latin typeface="+mj-lt"/>
              </a:rPr>
              <a:t>Održavanje stajanja </a:t>
            </a: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  </a:t>
            </a:r>
            <a:r>
              <a:rPr lang="sr-Latn-CS" dirty="0" smtClean="0">
                <a:solidFill>
                  <a:schemeClr val="tx1"/>
                </a:solidFill>
                <a:latin typeface="+mj-lt"/>
              </a:rPr>
              <a:t>(tonus najviši u antigravitacionim mišićima: maseterima</a:t>
            </a: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   </a:t>
            </a:r>
            <a:r>
              <a:rPr lang="sr-Latn-CS" dirty="0" smtClean="0">
                <a:solidFill>
                  <a:schemeClr val="tx1"/>
                </a:solidFill>
                <a:latin typeface="+mj-lt"/>
              </a:rPr>
              <a:t>ekstenzorima vrata</a:t>
            </a: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   </a:t>
            </a:r>
            <a:r>
              <a:rPr lang="sr-Latn-CS" dirty="0" smtClean="0">
                <a:solidFill>
                  <a:schemeClr val="tx1"/>
                </a:solidFill>
                <a:latin typeface="+mj-lt"/>
              </a:rPr>
              <a:t>erektorima leđa</a:t>
            </a: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  </a:t>
            </a:r>
            <a:r>
              <a:rPr lang="sr-Latn-CS" dirty="0" smtClean="0">
                <a:solidFill>
                  <a:schemeClr val="tx1"/>
                </a:solidFill>
                <a:latin typeface="+mj-lt"/>
              </a:rPr>
              <a:t> fleksorima podlaktice</a:t>
            </a: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dirty="0" smtClean="0">
                <a:solidFill>
                  <a:schemeClr val="tx1"/>
                </a:solidFill>
                <a:latin typeface="+mj-lt"/>
              </a:rPr>
              <a:t>   </a:t>
            </a:r>
            <a:r>
              <a:rPr lang="sr-Latn-CS" dirty="0" smtClean="0">
                <a:solidFill>
                  <a:schemeClr val="tx1"/>
                </a:solidFill>
                <a:latin typeface="+mj-lt"/>
              </a:rPr>
              <a:t>ekstenzorima potkolenice i stopala</a:t>
            </a:r>
            <a:endParaRPr lang="en-US" dirty="0" smtClean="0">
              <a:solidFill>
                <a:schemeClr val="tx1"/>
              </a:solidFill>
              <a:latin typeface="+mj-lt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dirty="0" smtClean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49"/>
    </mc:Choice>
    <mc:Fallback xmlns="">
      <p:transition spd="slow" advTm="13049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Kako nastaje tonus?</a:t>
            </a: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189709" y="3505200"/>
            <a:ext cx="6798736" cy="3444997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Spontano stvaranje impulsa u mišićnim vlaknima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Nadražaji iz viših nivoa CNS-a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Nadražaji iz neuromišićnog vretena</a:t>
            </a:r>
            <a:endParaRPr lang="en-US" dirty="0" smtClean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46"/>
    </mc:Choice>
    <mc:Fallback xmlns="">
      <p:transition spd="slow" advTm="11146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latin typeface="Comic Sans MS" pitchFamily="66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2590800"/>
            <a:ext cx="8686800" cy="4495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Mišići su u stalnoj zategnutosti ako je sačuvan integritet: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 mišićnog tkiva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Neuromišićne spojnice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Perifernog nerva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Ćelija prednjih rogova kičmene moždine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Njihovih sinapsi</a:t>
            </a:r>
            <a:endParaRPr lang="en-US" dirty="0" smtClean="0">
              <a:latin typeface="+mj-lt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US" dirty="0" smtClean="0"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37"/>
    </mc:Choice>
    <mc:Fallback xmlns="">
      <p:transition spd="slow" advTm="11137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latin typeface="Comic Sans MS" pitchFamily="66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Na kvalitet i kvantitet tonus utiču: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Motorni centri kore velikog mozga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Bazalne ganglije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Retikularne formacije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Vestibularni aparat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Mali mozak</a:t>
            </a:r>
            <a:endParaRPr lang="en-US" dirty="0" smtClean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77"/>
    </mc:Choice>
    <mc:Fallback xmlns="">
      <p:transition spd="slow" advTm="11977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latin typeface="Comic Sans MS" pitchFamily="66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Tonus je refleksni fenomen koje se uglavnom odigrava </a:t>
            </a:r>
            <a:r>
              <a:rPr lang="sr-Latn-CS" dirty="0" smtClean="0">
                <a:solidFill>
                  <a:schemeClr val="hlink"/>
                </a:solidFill>
                <a:latin typeface="+mj-lt"/>
              </a:rPr>
              <a:t>na nivou mišićnog refleksa na istezanje i njegovog refleksnog luka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Presecanje aferentnog ili eferentnog dela refleksnog luka dovodi do gubitka tonusa</a:t>
            </a:r>
            <a:endParaRPr lang="en-US" dirty="0" smtClean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07"/>
    </mc:Choice>
    <mc:Fallback xmlns="">
      <p:transition spd="slow" advTm="13107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Ispitivanje tonusa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176864" y="3048001"/>
            <a:ext cx="6798736" cy="2209800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Tonus ispitujemo pasivnim pokretima ekstremiteta ili dela tela koji je potpuno relaksiran</a:t>
            </a:r>
            <a:endParaRPr lang="en-US" dirty="0" smtClean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66"/>
    </mc:Choice>
    <mc:Fallback xmlns="">
      <p:transition spd="slow" advTm="6066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latin typeface="Comic Sans MS" pitchFamily="66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Opservacija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Palpacija </a:t>
            </a:r>
          </a:p>
          <a:p>
            <a:pPr eaLnBrk="1" hangingPunct="1">
              <a:defRPr/>
            </a:pPr>
            <a:r>
              <a:rPr lang="sr-Latn-CS" dirty="0" smtClean="0">
                <a:solidFill>
                  <a:schemeClr val="hlink"/>
                </a:solidFill>
                <a:latin typeface="+mj-lt"/>
              </a:rPr>
              <a:t>Otpor mišića pri pasivnim pokretima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Test padanja ruku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Test tresenja ramena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Test klaćenja nogu</a:t>
            </a:r>
            <a:endParaRPr lang="en-US" dirty="0" smtClean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24"/>
    </mc:Choice>
    <mc:Fallback xmlns="">
      <p:transition spd="slow" advTm="11924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Ashworth-ova </a:t>
            </a:r>
            <a:r>
              <a:rPr lang="en-US" dirty="0" err="1" smtClean="0"/>
              <a:t>scala</a:t>
            </a:r>
            <a:endParaRPr lang="en-US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176864" y="3048000"/>
            <a:ext cx="6798736" cy="344499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+mj-lt"/>
              </a:rPr>
              <a:t>1964. </a:t>
            </a:r>
            <a:r>
              <a:rPr lang="en-US" dirty="0" err="1" smtClean="0">
                <a:latin typeface="+mj-lt"/>
              </a:rPr>
              <a:t>godine</a:t>
            </a:r>
            <a:r>
              <a:rPr lang="en-US" dirty="0" smtClean="0">
                <a:latin typeface="+mj-lt"/>
              </a:rPr>
              <a:t> </a:t>
            </a:r>
            <a:r>
              <a:rPr lang="sr-Latn-CS" dirty="0" smtClean="0">
                <a:latin typeface="+mj-lt"/>
              </a:rPr>
              <a:t>– skala sa 5 stepeni za merenje tonusa – lakat, koleno, ručje, skočni zglob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Modifikacija 1987. godine – 6 stepeni (za fleksore podlaktice) </a:t>
            </a:r>
          </a:p>
          <a:p>
            <a:pPr eaLnBrk="1" hangingPunct="1">
              <a:defRPr/>
            </a:pPr>
            <a:endParaRPr lang="en-US" dirty="0" smtClean="0"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906"/>
    </mc:Choice>
    <mc:Fallback xmlns="">
      <p:transition spd="slow" advTm="20906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Poremećaji tonusa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Atonija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Hipotonija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Hipertonija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      - spastična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      - ekstrapiramidna hipertonija</a:t>
            </a:r>
            <a:endParaRPr lang="en-US" dirty="0" smtClean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29"/>
    </mc:Choice>
    <mc:Fallback xmlns="">
      <p:transition spd="slow" advTm="1702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Motorni sistem</a:t>
            </a:r>
            <a:endParaRPr lang="en-US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Spino mišićni nivo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                            Piramidni put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Piramidni nivo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Ekstrapiramidni nivo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Cerebelarni nivo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Najviši nivo (memorija inicijativa, svesna i nesvesna kontrola aktivnosti)</a:t>
            </a:r>
            <a:endParaRPr lang="en-US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24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97"/>
    </mc:Choice>
    <mc:Fallback xmlns="">
      <p:transition spd="slow" advTm="15597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Atonija</a:t>
            </a:r>
            <a:endParaRPr 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Potpuna mlitavost mišića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- kod bolesti mišića (kod dece, nedovoljno razvijena motorna ploča)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- oštećenje ćelija prednjih rogova kičmene moždine (poliomijelitis)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- oštećenje prednjih korenova, pleksusa ili motornih perifernih nerava (polineuritisi)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+mj-lt"/>
              </a:rPr>
              <a:t>  - spinalna atonija</a:t>
            </a:r>
            <a:endParaRPr lang="en-US" dirty="0" smtClean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02"/>
    </mc:Choice>
    <mc:Fallback xmlns="">
      <p:transition spd="slow" advTm="25202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Hipotonija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Normalno se javlja u snu ili pri anesteziji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Oštećenje dubokog senzibiliteta (zadnji korenovi kičmene moždine, uvek su ugašeni i mišićni refleksi)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Oštećenje malog mozga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Kod akutnih lezija moždane mase – dok traje faza šoka</a:t>
            </a:r>
            <a:endParaRPr lang="en-US" dirty="0" smtClean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894"/>
    </mc:Choice>
    <mc:Fallback xmlns="">
      <p:transition spd="slow" advTm="31894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Hipertonija</a:t>
            </a:r>
            <a:endParaRPr lang="en-U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176866" y="3200400"/>
            <a:ext cx="6798736" cy="3444997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Spastična hipertonija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Ekstrapiramidna hipertonija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Latn-CS" dirty="0" smtClean="0">
                <a:latin typeface="Comic Sans MS" pitchFamily="66" charset="0"/>
              </a:rPr>
              <a:t> </a:t>
            </a:r>
            <a:endParaRPr lang="en-US" dirty="0" smtClean="0"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70"/>
    </mc:Choice>
    <mc:Fallback xmlns="">
      <p:transition spd="slow" advTm="607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Spastična hipertonija</a:t>
            </a:r>
            <a:endParaRPr 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667000"/>
            <a:ext cx="7696200" cy="4495800"/>
          </a:xfrm>
        </p:spPr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oštećenje piramidnog puta (zbog nedostatka inhibitornog efekta na nivou sinapsi u kičmenoj moždini)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Najviše zahvaćeni antigravitacioni mišići (fleksori ruku i ekstenzori nogu)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Fenomen “peroreza”</a:t>
            </a:r>
          </a:p>
          <a:p>
            <a:pPr eaLnBrk="1" hangingPunct="1">
              <a:defRPr/>
            </a:pPr>
            <a:endParaRPr lang="sr-Latn-CS" dirty="0" smtClean="0">
              <a:latin typeface="+mj-lt"/>
            </a:endParaRP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Mišićni refleksi izmenjeni</a:t>
            </a:r>
            <a:endParaRPr lang="en-US" dirty="0" smtClean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057"/>
    </mc:Choice>
    <mc:Fallback xmlns="">
      <p:transition spd="slow" advTm="32057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sr-Latn-CS" dirty="0" smtClean="0"/>
              <a:t>Ekstrapiramidna hipertonija</a:t>
            </a: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Rigidnost, ukrućenost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Izrazitija u mišićima trupa i proksimalnih ekstremiteta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Fenomen “olovne šipke”</a:t>
            </a: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Fenomen “zupčastog točka”</a:t>
            </a:r>
          </a:p>
          <a:p>
            <a:pPr eaLnBrk="1" hangingPunct="1">
              <a:defRPr/>
            </a:pPr>
            <a:endParaRPr lang="sr-Latn-CS" dirty="0" smtClean="0">
              <a:latin typeface="+mj-lt"/>
            </a:endParaRPr>
          </a:p>
          <a:p>
            <a:pPr eaLnBrk="1" hangingPunct="1">
              <a:defRPr/>
            </a:pPr>
            <a:r>
              <a:rPr lang="sr-Latn-CS" dirty="0" smtClean="0">
                <a:latin typeface="+mj-lt"/>
              </a:rPr>
              <a:t>Mišićni refleksi nepromenjeni</a:t>
            </a:r>
            <a:endParaRPr lang="en-US" dirty="0" smtClean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71"/>
    </mc:Choice>
    <mc:Fallback xmlns="">
      <p:transition spd="slow" advTm="26271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671170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dirty="0" smtClean="0"/>
              <a:t>Pokret</a:t>
            </a:r>
            <a:endParaRPr lang="en-US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dirty="0" smtClean="0">
                <a:latin typeface="+mj-lt"/>
              </a:rPr>
              <a:t>Program za </a:t>
            </a:r>
            <a:r>
              <a:rPr lang="sr-Latn-CS" dirty="0" smtClean="0">
                <a:solidFill>
                  <a:schemeClr val="hlink"/>
                </a:solidFill>
                <a:latin typeface="+mj-lt"/>
              </a:rPr>
              <a:t>voljne pokrete</a:t>
            </a:r>
            <a:r>
              <a:rPr lang="sr-Latn-CS" dirty="0" smtClean="0">
                <a:latin typeface="+mj-lt"/>
              </a:rPr>
              <a:t> počinje u frontalnoj i parijetalnoj kori</a:t>
            </a:r>
          </a:p>
          <a:p>
            <a:pPr eaLnBrk="1" hangingPunct="1"/>
            <a:r>
              <a:rPr lang="sr-Latn-CS" dirty="0" smtClean="0">
                <a:latin typeface="+mj-lt"/>
              </a:rPr>
              <a:t>Impulsi se propagiraju u bazalne ganglije i cerebelum</a:t>
            </a:r>
          </a:p>
          <a:p>
            <a:pPr eaLnBrk="1" hangingPunct="1"/>
            <a:r>
              <a:rPr lang="sr-Latn-CS" dirty="0" smtClean="0">
                <a:latin typeface="+mj-lt"/>
              </a:rPr>
              <a:t>Vraća se nazad preko talamusa u motornu koru</a:t>
            </a:r>
          </a:p>
          <a:p>
            <a:pPr eaLnBrk="1" hangingPunct="1"/>
            <a:r>
              <a:rPr lang="sr-Latn-CS" dirty="0" smtClean="0">
                <a:latin typeface="+mj-lt"/>
              </a:rPr>
              <a:t>Teda se uključuje piramidni put i postupa po naređenju</a:t>
            </a:r>
            <a:endParaRPr lang="en-US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745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74"/>
    </mc:Choice>
    <mc:Fallback xmlns="">
      <p:transition spd="slow" advTm="1627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Motorni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endParaRPr lang="sr-Latn-R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Centralni</a:t>
            </a:r>
            <a:r>
              <a:rPr lang="en-US" dirty="0" smtClean="0"/>
              <a:t> </a:t>
            </a:r>
            <a:r>
              <a:rPr lang="en-US" dirty="0" err="1" smtClean="0"/>
              <a:t>motorni</a:t>
            </a:r>
            <a:r>
              <a:rPr lang="en-US" dirty="0" smtClean="0"/>
              <a:t> neuron</a:t>
            </a:r>
            <a:endParaRPr lang="sr-Latn-R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m</a:t>
            </a:r>
            <a:r>
              <a:rPr lang="en-US" dirty="0" err="1" smtClean="0"/>
              <a:t>otorna</a:t>
            </a:r>
            <a:r>
              <a:rPr lang="en-US" dirty="0" smtClean="0"/>
              <a:t> </a:t>
            </a:r>
            <a:r>
              <a:rPr lang="en-US" dirty="0" err="1" smtClean="0"/>
              <a:t>kora</a:t>
            </a:r>
            <a:endParaRPr lang="en-US" dirty="0" smtClean="0"/>
          </a:p>
          <a:p>
            <a:r>
              <a:rPr lang="en-US" dirty="0" err="1" smtClean="0"/>
              <a:t>kortiko-spinalni</a:t>
            </a:r>
            <a:r>
              <a:rPr lang="en-US" dirty="0" smtClean="0"/>
              <a:t> </a:t>
            </a:r>
            <a:r>
              <a:rPr lang="en-US" dirty="0" err="1" smtClean="0"/>
              <a:t>putevi</a:t>
            </a:r>
            <a:endParaRPr lang="en-US" dirty="0" smtClean="0"/>
          </a:p>
          <a:p>
            <a:r>
              <a:rPr lang="en-US" dirty="0" err="1"/>
              <a:t>k</a:t>
            </a:r>
            <a:r>
              <a:rPr lang="en-US" dirty="0" err="1" smtClean="0"/>
              <a:t>ortiko-nuklearni</a:t>
            </a:r>
            <a:r>
              <a:rPr lang="en-US" dirty="0" smtClean="0"/>
              <a:t> </a:t>
            </a:r>
            <a:r>
              <a:rPr lang="en-US" dirty="0" err="1" smtClean="0"/>
              <a:t>putevi</a:t>
            </a:r>
            <a:endParaRPr lang="sr-Latn-R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err="1" smtClean="0"/>
              <a:t>Periferni</a:t>
            </a:r>
            <a:r>
              <a:rPr lang="en-US" dirty="0" smtClean="0"/>
              <a:t> </a:t>
            </a:r>
            <a:r>
              <a:rPr lang="en-US" dirty="0" err="1" smtClean="0"/>
              <a:t>motorni</a:t>
            </a:r>
            <a:r>
              <a:rPr lang="en-US" dirty="0" smtClean="0"/>
              <a:t> neuron</a:t>
            </a:r>
            <a:endParaRPr lang="sr-Latn-R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Alfa-</a:t>
            </a:r>
            <a:r>
              <a:rPr lang="en-US" dirty="0" err="1" smtClean="0"/>
              <a:t>motorni</a:t>
            </a:r>
            <a:r>
              <a:rPr lang="en-US" dirty="0" smtClean="0"/>
              <a:t> </a:t>
            </a:r>
            <a:r>
              <a:rPr lang="en-US" dirty="0" err="1" smtClean="0"/>
              <a:t>neuroni</a:t>
            </a:r>
            <a:endParaRPr lang="en-US" dirty="0" smtClean="0"/>
          </a:p>
          <a:p>
            <a:r>
              <a:rPr lang="en-US" dirty="0" err="1" smtClean="0"/>
              <a:t>aksoni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66753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94"/>
    </mc:Choice>
    <mc:Fallback xmlns="">
      <p:transition spd="slow" advTm="51194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Centralni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 smtClean="0"/>
              <a:t>gornji</a:t>
            </a:r>
            <a:r>
              <a:rPr lang="en-US" dirty="0" smtClean="0"/>
              <a:t>) </a:t>
            </a:r>
            <a:r>
              <a:rPr lang="en-US" dirty="0" err="1" smtClean="0"/>
              <a:t>motorni</a:t>
            </a:r>
            <a:r>
              <a:rPr lang="en-US" dirty="0" smtClean="0"/>
              <a:t> neuron 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Betzove</a:t>
            </a:r>
            <a:r>
              <a:rPr lang="en-US" dirty="0" smtClean="0"/>
              <a:t> </a:t>
            </a:r>
            <a:r>
              <a:rPr lang="en-US" dirty="0" err="1" smtClean="0"/>
              <a:t>piramidne</a:t>
            </a:r>
            <a:r>
              <a:rPr lang="en-US" dirty="0" smtClean="0"/>
              <a:t> </a:t>
            </a:r>
            <a:r>
              <a:rPr lang="sr-Latn-RS" dirty="0" smtClean="0"/>
              <a:t>ć</a:t>
            </a:r>
            <a:r>
              <a:rPr lang="en-US" dirty="0" err="1" smtClean="0"/>
              <a:t>elije</a:t>
            </a:r>
            <a:r>
              <a:rPr lang="sr-Latn-RS" dirty="0" smtClean="0"/>
              <a:t> u</a:t>
            </a:r>
          </a:p>
          <a:p>
            <a:r>
              <a:rPr lang="sr-Latn-RS" dirty="0" smtClean="0"/>
              <a:t> primarnom motornom polju</a:t>
            </a:r>
          </a:p>
          <a:p>
            <a:r>
              <a:rPr lang="sr-Latn-RS" dirty="0" smtClean="0"/>
              <a:t>Premo</a:t>
            </a:r>
            <a:r>
              <a:rPr lang="en-US" dirty="0" smtClean="0"/>
              <a:t>t</a:t>
            </a:r>
            <a:r>
              <a:rPr lang="sr-Latn-RS" dirty="0" smtClean="0"/>
              <a:t>o</a:t>
            </a:r>
            <a:r>
              <a:rPr lang="en-US" dirty="0" smtClean="0"/>
              <a:t>r</a:t>
            </a:r>
            <a:r>
              <a:rPr lang="sr-Latn-RS" dirty="0" smtClean="0"/>
              <a:t>nom i </a:t>
            </a:r>
          </a:p>
          <a:p>
            <a:r>
              <a:rPr lang="sr-Latn-RS" dirty="0" smtClean="0"/>
              <a:t>Suplamentarnom motornom polju</a:t>
            </a:r>
          </a:p>
          <a:p>
            <a:r>
              <a:rPr lang="sr-Latn-RS" dirty="0" smtClean="0"/>
              <a:t>Kortikospinalni korikonuklearni putevi su najvažniji motorni putevi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09282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995"/>
    </mc:Choice>
    <mc:Fallback xmlns="">
      <p:transition spd="slow" advTm="3499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Centralni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 smtClean="0"/>
              <a:t>gornji</a:t>
            </a:r>
            <a:r>
              <a:rPr lang="en-US" dirty="0" smtClean="0"/>
              <a:t>) </a:t>
            </a:r>
            <a:r>
              <a:rPr lang="en-US" dirty="0" err="1" smtClean="0"/>
              <a:t>motorni</a:t>
            </a:r>
            <a:r>
              <a:rPr lang="en-US" dirty="0" smtClean="0"/>
              <a:t> neuron 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Najveći deo piramidnog puta čini kortikospinalni put</a:t>
            </a:r>
          </a:p>
          <a:p>
            <a:r>
              <a:rPr lang="sr-Latn-RS" dirty="0" smtClean="0"/>
              <a:t>Lateralni i prednji kortikospinalni snop</a:t>
            </a:r>
          </a:p>
          <a:p>
            <a:r>
              <a:rPr lang="sr-Latn-RS" dirty="0" smtClean="0"/>
              <a:t>Zona intermedia i prednji rogovi sive mase kičmene moždine</a:t>
            </a:r>
          </a:p>
          <a:p>
            <a:r>
              <a:rPr lang="sr-Latn-RS" dirty="0" smtClean="0"/>
              <a:t>Piramidni put razvijen samo kod sisara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79169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479"/>
    </mc:Choice>
    <mc:Fallback xmlns="">
      <p:transition spd="slow" advTm="65479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latin typeface="Comic Sans MS" pitchFamily="66" charset="0"/>
            </a:endParaRPr>
          </a:p>
        </p:txBody>
      </p:sp>
      <p:pic>
        <p:nvPicPr>
          <p:cNvPr id="4198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-228600"/>
            <a:ext cx="8382000" cy="770561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292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36"/>
    </mc:Choice>
    <mc:Fallback xmlns="">
      <p:transition spd="slow" advTm="17436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611</TotalTime>
  <Words>1053</Words>
  <Application>Microsoft Office PowerPoint</Application>
  <PresentationFormat>On-screen Show (4:3)</PresentationFormat>
  <Paragraphs>213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1" baseType="lpstr">
      <vt:lpstr>Arial</vt:lpstr>
      <vt:lpstr>Comic Sans MS</vt:lpstr>
      <vt:lpstr>Garamond</vt:lpstr>
      <vt:lpstr>Tahoma</vt:lpstr>
      <vt:lpstr>Wingdings</vt:lpstr>
      <vt:lpstr>Organic</vt:lpstr>
      <vt:lpstr>Motorni sistem </vt:lpstr>
      <vt:lpstr>Motorni sistem</vt:lpstr>
      <vt:lpstr>PowerPoint Presentation</vt:lpstr>
      <vt:lpstr>Motorni sistem</vt:lpstr>
      <vt:lpstr>Pokret</vt:lpstr>
      <vt:lpstr>Motorni sistem</vt:lpstr>
      <vt:lpstr>Centralni (gornji) motorni neuron </vt:lpstr>
      <vt:lpstr>Centralni (gornji) motorni neuron </vt:lpstr>
      <vt:lpstr>PowerPoint Presentation</vt:lpstr>
      <vt:lpstr>PowerPoint Presentation</vt:lpstr>
      <vt:lpstr>Oštećenje centralnog moto neurona</vt:lpstr>
      <vt:lpstr>Periferni motorni neuron</vt:lpstr>
      <vt:lpstr>PowerPoint Presentation</vt:lpstr>
      <vt:lpstr>Oštećenje perifernog moto neurona</vt:lpstr>
      <vt:lpstr>Mišićni refleksi</vt:lpstr>
      <vt:lpstr>PowerPoint Presentation</vt:lpstr>
      <vt:lpstr>Refleksni luk</vt:lpstr>
      <vt:lpstr>PowerPoint Presentation</vt:lpstr>
      <vt:lpstr>Mišićni refleksi</vt:lpstr>
      <vt:lpstr>Refleksi</vt:lpstr>
      <vt:lpstr>Mišićni refleksi</vt:lpstr>
      <vt:lpstr>PowerPoint Presentation</vt:lpstr>
      <vt:lpstr>PowerPoint Presentation</vt:lpstr>
      <vt:lpstr>PowerPoint Presentation</vt:lpstr>
      <vt:lpstr>Posturalni refleksi</vt:lpstr>
      <vt:lpstr>Posturalni refleksi</vt:lpstr>
      <vt:lpstr>PowerPoint Presentation</vt:lpstr>
      <vt:lpstr>Mišićni tonus</vt:lpstr>
      <vt:lpstr>PowerPoint Presentation</vt:lpstr>
      <vt:lpstr>PowerPoint Presentation</vt:lpstr>
      <vt:lpstr>PowerPoint Presentation</vt:lpstr>
      <vt:lpstr>Kako nastaje tonus?</vt:lpstr>
      <vt:lpstr>PowerPoint Presentation</vt:lpstr>
      <vt:lpstr>PowerPoint Presentation</vt:lpstr>
      <vt:lpstr>PowerPoint Presentation</vt:lpstr>
      <vt:lpstr>Ispitivanje tonusa</vt:lpstr>
      <vt:lpstr>PowerPoint Presentation</vt:lpstr>
      <vt:lpstr>Ashworth-ova scala</vt:lpstr>
      <vt:lpstr>Poremećaji tonusa</vt:lpstr>
      <vt:lpstr>Atonija</vt:lpstr>
      <vt:lpstr>Hipotonija</vt:lpstr>
      <vt:lpstr>Hipertonija</vt:lpstr>
      <vt:lpstr>Spastična hipertonija</vt:lpstr>
      <vt:lpstr>Ekstrapiramidna hipertonija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Mišićni tonus Mišićni refleksi Motorni sistem  Senzibilitet</dc:title>
  <dc:creator>Personal</dc:creator>
  <cp:lastModifiedBy>AleksAnDar</cp:lastModifiedBy>
  <cp:revision>94</cp:revision>
  <dcterms:created xsi:type="dcterms:W3CDTF">2004-10-28T19:32:37Z</dcterms:created>
  <dcterms:modified xsi:type="dcterms:W3CDTF">2020-09-29T05:11:52Z</dcterms:modified>
</cp:coreProperties>
</file>